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62" r:id="rId2"/>
    <p:sldId id="270" r:id="rId3"/>
    <p:sldId id="263" r:id="rId4"/>
    <p:sldId id="283" r:id="rId5"/>
    <p:sldId id="284" r:id="rId6"/>
    <p:sldId id="277" r:id="rId7"/>
    <p:sldId id="286" r:id="rId8"/>
    <p:sldId id="285" r:id="rId9"/>
    <p:sldId id="287" r:id="rId10"/>
    <p:sldId id="294" r:id="rId11"/>
    <p:sldId id="295" r:id="rId12"/>
    <p:sldId id="289" r:id="rId13"/>
    <p:sldId id="278" r:id="rId14"/>
    <p:sldId id="291" r:id="rId15"/>
    <p:sldId id="279" r:id="rId16"/>
    <p:sldId id="290" r:id="rId17"/>
    <p:sldId id="292" r:id="rId18"/>
    <p:sldId id="280" r:id="rId19"/>
    <p:sldId id="297" r:id="rId20"/>
    <p:sldId id="296" r:id="rId21"/>
    <p:sldId id="300" r:id="rId22"/>
    <p:sldId id="298" r:id="rId23"/>
    <p:sldId id="302" r:id="rId24"/>
    <p:sldId id="303" r:id="rId25"/>
    <p:sldId id="305" r:id="rId26"/>
    <p:sldId id="306" r:id="rId27"/>
    <p:sldId id="288" r:id="rId28"/>
    <p:sldId id="293" r:id="rId29"/>
    <p:sldId id="304" r:id="rId30"/>
    <p:sldId id="307" r:id="rId31"/>
    <p:sldId id="308" r:id="rId32"/>
    <p:sldId id="309" r:id="rId33"/>
    <p:sldId id="310" r:id="rId34"/>
    <p:sldId id="311" r:id="rId35"/>
    <p:sldId id="312" r:id="rId36"/>
    <p:sldId id="313" r:id="rId37"/>
    <p:sldId id="271" r:id="rId3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A67FB74-79E3-4B81-B782-B64054ABA1E4}">
          <p14:sldIdLst>
            <p14:sldId id="262"/>
          </p14:sldIdLst>
        </p14:section>
        <p14:section name="About NCHA" id="{A7836244-8D10-4562-A515-4B98C4B0C5DA}">
          <p14:sldIdLst>
            <p14:sldId id="270"/>
            <p14:sldId id="263"/>
            <p14:sldId id="283"/>
          </p14:sldIdLst>
        </p14:section>
        <p14:section name="Participant demographics" id="{73F84E0D-84CA-43DF-B507-C55058072292}">
          <p14:sldIdLst>
            <p14:sldId id="284"/>
            <p14:sldId id="277"/>
          </p14:sldIdLst>
        </p14:section>
        <p14:section name="General health and safety" id="{36B6E461-0834-46E8-BB06-A2C13B735E8C}">
          <p14:sldIdLst>
            <p14:sldId id="286"/>
            <p14:sldId id="285"/>
            <p14:sldId id="287"/>
            <p14:sldId id="294"/>
          </p14:sldIdLst>
        </p14:section>
        <p14:section name="Prevention and Public Education" id="{14879622-CE73-41CE-B5D0-D4DAC155FFC3}">
          <p14:sldIdLst>
            <p14:sldId id="295"/>
            <p14:sldId id="289"/>
            <p14:sldId id="278"/>
            <p14:sldId id="291"/>
            <p14:sldId id="279"/>
            <p14:sldId id="290"/>
          </p14:sldIdLst>
        </p14:section>
        <p14:section name="Academic impacts" id="{753E018F-2328-4DFA-8C90-8E79E9DEFDFB}">
          <p14:sldIdLst>
            <p14:sldId id="292"/>
            <p14:sldId id="280"/>
          </p14:sldIdLst>
        </p14:section>
        <p14:section name="Substance Use" id="{E6B82722-6AE0-4BA5-BF73-A345E62CD89F}">
          <p14:sldIdLst>
            <p14:sldId id="297"/>
            <p14:sldId id="296"/>
            <p14:sldId id="300"/>
            <p14:sldId id="298"/>
            <p14:sldId id="302"/>
          </p14:sldIdLst>
        </p14:section>
        <p14:section name="Sexual health" id="{79F191D4-840A-460C-983F-5BB6DB25E9D2}">
          <p14:sldIdLst>
            <p14:sldId id="303"/>
            <p14:sldId id="305"/>
            <p14:sldId id="306"/>
          </p14:sldIdLst>
        </p14:section>
        <p14:section name="Nutrition and Physical activity" id="{EEF780AE-B46D-4C03-87C7-B3EF719C3C7A}">
          <p14:sldIdLst>
            <p14:sldId id="288"/>
            <p14:sldId id="293"/>
            <p14:sldId id="304"/>
            <p14:sldId id="307"/>
            <p14:sldId id="308"/>
            <p14:sldId id="309"/>
            <p14:sldId id="310"/>
            <p14:sldId id="311"/>
            <p14:sldId id="312"/>
            <p14:sldId id="313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647E"/>
    <a:srgbClr val="094852"/>
    <a:srgbClr val="053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527" autoAdjust="0"/>
  </p:normalViewPr>
  <p:slideViewPr>
    <p:cSldViewPr snapToGrid="0" snapToObjects="1">
      <p:cViewPr varScale="1">
        <p:scale>
          <a:sx n="79" d="100"/>
          <a:sy n="79" d="100"/>
        </p:scale>
        <p:origin x="848" y="5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B55-47BA-8D85-5BA5014E946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3EA4-4D32-9948-65D071DDD7E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B55-47BA-8D85-5BA5014E946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B55-47BA-8D85-5BA5014E946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3EA4-4D32-9948-65D071DDD7E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3EA4-4D32-9948-65D071DDD7E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3EA4-4D32-9948-65D071DDD7EB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2-3EA4-4D32-9948-65D071DDD7EB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3EA4-4D32-9948-65D071DDD7EB}"/>
              </c:ext>
            </c:extLst>
          </c:dPt>
          <c:dLbls>
            <c:dLbl>
              <c:idx val="1"/>
              <c:layout>
                <c:manualLayout>
                  <c:x val="9.9533991685229972E-2"/>
                  <c:y val="1.488497695958392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EA4-4D32-9948-65D071DDD7E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F2226AB8-42FE-40A1-9195-2E74AFE630D9}" type="CATEGORYNAME">
                      <a:rPr lang="en-US"/>
                      <a:pPr/>
                      <a:t>[CATEGORY NAME]</a:t>
                    </a:fld>
                    <a:r>
                      <a:rPr lang="en-US" baseline="0"/>
                      <a:t>
84%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3EA4-4D32-9948-65D071DDD7EB}"/>
                </c:ext>
              </c:extLst>
            </c:dLbl>
            <c:dLbl>
              <c:idx val="5"/>
              <c:layout>
                <c:manualLayout>
                  <c:x val="-0.11024551204926918"/>
                  <c:y val="0.2359533861017021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EA4-4D32-9948-65D071DDD7EB}"/>
                </c:ext>
              </c:extLst>
            </c:dLbl>
            <c:dLbl>
              <c:idx val="8"/>
              <c:layout>
                <c:manualLayout>
                  <c:x val="1.169690399895172E-2"/>
                  <c:y val="1.0725507080017011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EA4-4D32-9948-65D071DDD7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Sheet1!$A$2:$A$10</c:f>
              <c:strCache>
                <c:ptCount val="9"/>
                <c:pt idx="0">
                  <c:v>Indigenous</c:v>
                </c:pt>
                <c:pt idx="1">
                  <c:v>Black</c:v>
                </c:pt>
                <c:pt idx="2">
                  <c:v>Chinese</c:v>
                </c:pt>
                <c:pt idx="3">
                  <c:v>South Asian</c:v>
                </c:pt>
                <c:pt idx="4">
                  <c:v>White</c:v>
                </c:pt>
                <c:pt idx="5">
                  <c:v>Multiracial</c:v>
                </c:pt>
                <c:pt idx="6">
                  <c:v>Latin American</c:v>
                </c:pt>
                <c:pt idx="7">
                  <c:v>Southeast Asian</c:v>
                </c:pt>
                <c:pt idx="8">
                  <c:v>Other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4.2</c:v>
                </c:pt>
                <c:pt idx="1">
                  <c:v>4</c:v>
                </c:pt>
                <c:pt idx="2">
                  <c:v>2.5</c:v>
                </c:pt>
                <c:pt idx="3">
                  <c:v>2.7</c:v>
                </c:pt>
                <c:pt idx="4">
                  <c:v>85</c:v>
                </c:pt>
                <c:pt idx="5">
                  <c:v>3.9</c:v>
                </c:pt>
                <c:pt idx="6">
                  <c:v>1.3</c:v>
                </c:pt>
                <c:pt idx="7">
                  <c:v>1.3</c:v>
                </c:pt>
                <c:pt idx="8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A4-4D32-9948-65D071DDD7EB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205748865355523E-2"/>
          <c:y val="6.0636694844957859E-2"/>
          <c:w val="0.94531549668243053"/>
          <c:h val="0.4300150684573961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Asexual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27-409E-AA5A-21465E8DEC5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Bisexual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27-409E-AA5A-21465E8DEC5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Gay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D27-409E-AA5A-21465E8DEC5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Lesbian</c:v>
                </c:pt>
              </c:strCache>
            </c:strRef>
          </c:tx>
          <c:spPr>
            <a:solidFill>
              <a:schemeClr val="accent4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D27-409E-AA5A-21465E8DEC5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Pansexual</c:v>
                </c:pt>
              </c:strCache>
            </c:strRef>
          </c:tx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D27-409E-AA5A-21465E8DEC50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Queer</c:v>
                </c:pt>
              </c:strCache>
            </c:strRef>
          </c:tx>
          <c:spPr>
            <a:solidFill>
              <a:schemeClr val="accent6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D27-409E-AA5A-21465E8DEC50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Questioning</c:v>
                </c:pt>
              </c:strCache>
            </c:strRef>
          </c:tx>
          <c:spPr>
            <a:solidFill>
              <a:schemeClr val="accent1">
                <a:lumMod val="60000"/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Sheet1!$H$2</c:f>
              <c:numCache>
                <c:formatCode>General</c:formatCode>
                <c:ptCount val="1"/>
                <c:pt idx="0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D27-409E-AA5A-21465E8DEC50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Heterosexual</c:v>
                </c:pt>
              </c:strCache>
            </c:strRef>
          </c:tx>
          <c:spPr>
            <a:solidFill>
              <a:schemeClr val="accent2">
                <a:lumMod val="60000"/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Sheet1!$I$2</c:f>
              <c:numCache>
                <c:formatCode>General</c:formatCode>
                <c:ptCount val="1"/>
                <c:pt idx="0">
                  <c:v>72.900000000000006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D27-409E-AA5A-21465E8DEC50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3">
                <a:lumMod val="60000"/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Sheet1!$J$2</c:f>
              <c:numCache>
                <c:formatCode>General</c:formatCode>
                <c:ptCount val="1"/>
                <c:pt idx="0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D27-409E-AA5A-21465E8DEC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359131520"/>
        <c:axId val="360734200"/>
      </c:barChart>
      <c:catAx>
        <c:axId val="3591315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60734200"/>
        <c:crosses val="autoZero"/>
        <c:auto val="1"/>
        <c:lblAlgn val="ctr"/>
        <c:lblOffset val="100"/>
        <c:noMultiLvlLbl val="0"/>
      </c:catAx>
      <c:valAx>
        <c:axId val="360734200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9131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Trent 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4 or less</c:v>
                </c:pt>
                <c:pt idx="1">
                  <c:v>5</c:v>
                </c:pt>
                <c:pt idx="2">
                  <c:v>6</c:v>
                </c:pt>
                <c:pt idx="3">
                  <c:v>7 or more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50.8</c:v>
                </c:pt>
                <c:pt idx="1">
                  <c:v>13.8</c:v>
                </c:pt>
                <c:pt idx="2">
                  <c:v>11.2</c:v>
                </c:pt>
                <c:pt idx="3">
                  <c:v>24.2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E2-4F7F-93A7-C6CBEFDD4A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74231552"/>
        <c:axId val="374228928"/>
      </c:barChart>
      <c:catAx>
        <c:axId val="374231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4228928"/>
        <c:crosses val="autoZero"/>
        <c:auto val="1"/>
        <c:lblAlgn val="ctr"/>
        <c:lblOffset val="100"/>
        <c:noMultiLvlLbl val="0"/>
      </c:catAx>
      <c:valAx>
        <c:axId val="374228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4231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Percentage of Students</a:t>
            </a:r>
            <a:r>
              <a:rPr lang="en-US" baseline="0" dirty="0"/>
              <a:t> reported the following number of sexual partners in the last 12 months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 or more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25</c:v>
                </c:pt>
                <c:pt idx="1">
                  <c:v>45</c:v>
                </c:pt>
                <c:pt idx="2">
                  <c:v>10</c:v>
                </c:pt>
                <c:pt idx="3">
                  <c:v>7</c:v>
                </c:pt>
                <c:pt idx="4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C7-4EB7-8923-0762FEE741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2592760"/>
        <c:axId val="502591776"/>
      </c:barChart>
      <c:catAx>
        <c:axId val="502592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2591776"/>
        <c:crosses val="autoZero"/>
        <c:auto val="1"/>
        <c:lblAlgn val="ctr"/>
        <c:lblOffset val="100"/>
        <c:noMultiLvlLbl val="0"/>
      </c:catAx>
      <c:valAx>
        <c:axId val="502591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2592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E781B-57B1-F84E-BEA7-15ABF04922B2}" type="datetime1">
              <a:rPr lang="en-CA" smtClean="0"/>
              <a:t>2019-10-18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Click to add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C7697-E0BD-9344-9A96-1D3C03214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88496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E158DB-5FDA-4848-A13F-A97620641317}" type="datetime1">
              <a:rPr lang="en-CA" smtClean="0"/>
              <a:t>2019-10-18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Click to add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5EB84-4CB2-5E49-B6ED-D6659A7E9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10741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Click to add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35EB84-4CB2-5E49-B6ED-D6659A7E97F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749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Click to add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35EB84-4CB2-5E49-B6ED-D6659A7E97F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653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Click to add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35EB84-4CB2-5E49-B6ED-D6659A7E97F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503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Click to add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35EB84-4CB2-5E49-B6ED-D6659A7E97F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328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Click to add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35EB84-4CB2-5E49-B6ED-D6659A7E97F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772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Click to add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35EB84-4CB2-5E49-B6ED-D6659A7E97F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539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5235" y="993536"/>
            <a:ext cx="7995024" cy="1233413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lnSpc>
                <a:spcPct val="90000"/>
              </a:lnSpc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5235" y="2974410"/>
            <a:ext cx="7995024" cy="27369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r">
              <a:lnSpc>
                <a:spcPct val="70000"/>
              </a:lnSpc>
              <a:buNone/>
              <a:defRPr sz="1800" b="1" i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503351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Page - OPT1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1138211" y="922709"/>
            <a:ext cx="6674213" cy="1378894"/>
          </a:xfrm>
          <a:prstGeom prst="rect">
            <a:avLst/>
          </a:prstGeom>
        </p:spPr>
        <p:txBody>
          <a:bodyPr lIns="182880" tIns="91440" rIns="182880" bIns="91440" anchor="t" anchorCtr="0"/>
          <a:lstStyle>
            <a:lvl1pPr marL="0" indent="0">
              <a:lnSpc>
                <a:spcPct val="90000"/>
              </a:lnSpc>
              <a:buNone/>
              <a:defRPr sz="14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text</a:t>
            </a:r>
          </a:p>
        </p:txBody>
      </p:sp>
      <p:sp>
        <p:nvSpPr>
          <p:cNvPr id="4" name="Title 17"/>
          <p:cNvSpPr>
            <a:spLocks noGrp="1"/>
          </p:cNvSpPr>
          <p:nvPr>
            <p:ph type="title" hasCustomPrompt="1"/>
          </p:nvPr>
        </p:nvSpPr>
        <p:spPr>
          <a:xfrm>
            <a:off x="1138211" y="375315"/>
            <a:ext cx="6674213" cy="42537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4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8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Page - OPT2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1138211" y="922709"/>
            <a:ext cx="6674213" cy="1378894"/>
          </a:xfrm>
          <a:prstGeom prst="rect">
            <a:avLst/>
          </a:prstGeom>
        </p:spPr>
        <p:txBody>
          <a:bodyPr lIns="182880" tIns="91440" rIns="182880" bIns="91440" anchor="t" anchorCtr="0"/>
          <a:lstStyle>
            <a:lvl1pPr marL="0" indent="0">
              <a:lnSpc>
                <a:spcPct val="90000"/>
              </a:lnSpc>
              <a:buNone/>
              <a:defRPr sz="14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text</a:t>
            </a:r>
          </a:p>
        </p:txBody>
      </p:sp>
      <p:sp>
        <p:nvSpPr>
          <p:cNvPr id="6" name="Title 17"/>
          <p:cNvSpPr>
            <a:spLocks noGrp="1"/>
          </p:cNvSpPr>
          <p:nvPr>
            <p:ph type="title" hasCustomPrompt="1"/>
          </p:nvPr>
        </p:nvSpPr>
        <p:spPr>
          <a:xfrm>
            <a:off x="1138211" y="375315"/>
            <a:ext cx="6674213" cy="42537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4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093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Bullet Lis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99242" y="2001524"/>
            <a:ext cx="8545518" cy="2577947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add bullet list</a:t>
            </a:r>
          </a:p>
          <a:p>
            <a:pPr lvl="1"/>
            <a:r>
              <a:rPr lang="en-CA" dirty="0"/>
              <a:t>Level 2</a:t>
            </a:r>
          </a:p>
          <a:p>
            <a:pPr lvl="2"/>
            <a:r>
              <a:rPr lang="en-CA" dirty="0"/>
              <a:t>Level 3</a:t>
            </a:r>
          </a:p>
          <a:p>
            <a:pPr lvl="3"/>
            <a:r>
              <a:rPr lang="en-CA" dirty="0"/>
              <a:t>Level 4</a:t>
            </a:r>
          </a:p>
          <a:p>
            <a:pPr lvl="4"/>
            <a:r>
              <a:rPr lang="en-CA" dirty="0"/>
              <a:t>Level 5</a:t>
            </a:r>
            <a:endParaRPr lang="en-US" dirty="0"/>
          </a:p>
        </p:txBody>
      </p:sp>
      <p:sp>
        <p:nvSpPr>
          <p:cNvPr id="9" name="Oval 8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 hasCustomPrompt="1"/>
          </p:nvPr>
        </p:nvSpPr>
        <p:spPr>
          <a:xfrm>
            <a:off x="299242" y="1226991"/>
            <a:ext cx="8545518" cy="63359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8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header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footer</a:t>
            </a:r>
          </a:p>
        </p:txBody>
      </p:sp>
    </p:spTree>
    <p:extLst>
      <p:ext uri="{BB962C8B-B14F-4D97-AF65-F5344CB8AC3E}">
        <p14:creationId xmlns:p14="http://schemas.microsoft.com/office/powerpoint/2010/main" val="3790272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Number Lis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299242" y="2001524"/>
            <a:ext cx="8545518" cy="2577947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51435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+mj-lt"/>
              <a:buAutoNum type="arabicParenR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960120" indent="-41148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+mj-lt"/>
              <a:buAutoNum type="alphaLcParenR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1325880" indent="-36576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+mj-lt"/>
              <a:buAutoNum type="alphaLcParenR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1627632" indent="-30175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+mj-lt"/>
              <a:buAutoNum type="alphaLcParenR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892808" indent="-27432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+mj-lt"/>
              <a:buAutoNum type="alphaLcParenR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add bullet list</a:t>
            </a:r>
          </a:p>
          <a:p>
            <a:pPr lvl="1"/>
            <a:r>
              <a:rPr lang="en-CA" dirty="0"/>
              <a:t>Level 2</a:t>
            </a:r>
          </a:p>
          <a:p>
            <a:pPr lvl="2"/>
            <a:r>
              <a:rPr lang="en-CA" dirty="0"/>
              <a:t>Level 3</a:t>
            </a:r>
          </a:p>
          <a:p>
            <a:pPr lvl="3"/>
            <a:r>
              <a:rPr lang="en-CA" dirty="0"/>
              <a:t>Level 4</a:t>
            </a:r>
          </a:p>
          <a:p>
            <a:pPr lvl="4"/>
            <a:r>
              <a:rPr lang="en-CA" dirty="0"/>
              <a:t>Level 5</a:t>
            </a:r>
            <a:endParaRPr lang="en-US" dirty="0"/>
          </a:p>
        </p:txBody>
      </p:sp>
      <p:sp>
        <p:nvSpPr>
          <p:cNvPr id="12" name="Title 17"/>
          <p:cNvSpPr>
            <a:spLocks noGrp="1"/>
          </p:cNvSpPr>
          <p:nvPr>
            <p:ph type="title" hasCustomPrompt="1"/>
          </p:nvPr>
        </p:nvSpPr>
        <p:spPr>
          <a:xfrm>
            <a:off x="299242" y="1226991"/>
            <a:ext cx="8545518" cy="63359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8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header</a:t>
            </a:r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footer</a:t>
            </a:r>
          </a:p>
        </p:txBody>
      </p:sp>
    </p:spTree>
    <p:extLst>
      <p:ext uri="{BB962C8B-B14F-4D97-AF65-F5344CB8AC3E}">
        <p14:creationId xmlns:p14="http://schemas.microsoft.com/office/powerpoint/2010/main" val="168662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hasCustomPrompt="1"/>
          </p:nvPr>
        </p:nvSpPr>
        <p:spPr>
          <a:xfrm>
            <a:off x="575235" y="871680"/>
            <a:ext cx="7995024" cy="1233413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lnSpc>
                <a:spcPct val="90000"/>
              </a:lnSpc>
              <a:defRPr sz="32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Section 00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5235" y="2635456"/>
            <a:ext cx="7995024" cy="27369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r">
              <a:lnSpc>
                <a:spcPct val="70000"/>
              </a:lnSpc>
              <a:buNone/>
              <a:defRPr sz="18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47346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 userDrawn="1">
            <p:ph type="pic" idx="10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1400" b="0" i="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Add section photo</a:t>
            </a:r>
          </a:p>
        </p:txBody>
      </p:sp>
      <p:pic>
        <p:nvPicPr>
          <p:cNvPr id="17" name="Picture 16" descr="TrentU_Icon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0659" y="4257222"/>
            <a:ext cx="609600" cy="457200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575235" y="2791922"/>
            <a:ext cx="7995024" cy="394153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lnSpc>
                <a:spcPct val="90000"/>
              </a:lnSpc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Section 00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575235" y="3533868"/>
            <a:ext cx="7995024" cy="27369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r">
              <a:lnSpc>
                <a:spcPct val="70000"/>
              </a:lnSpc>
              <a:buNone/>
              <a:defRPr sz="18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799177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2" hasCustomPrompt="1"/>
          </p:nvPr>
        </p:nvSpPr>
        <p:spPr>
          <a:xfrm>
            <a:off x="299242" y="2001524"/>
            <a:ext cx="4196558" cy="2577947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add bullet list</a:t>
            </a:r>
          </a:p>
          <a:p>
            <a:pPr lvl="1"/>
            <a:r>
              <a:rPr lang="en-CA" dirty="0"/>
              <a:t>Level 2</a:t>
            </a:r>
          </a:p>
          <a:p>
            <a:pPr lvl="2"/>
            <a:r>
              <a:rPr lang="en-CA" dirty="0"/>
              <a:t>Level 3</a:t>
            </a:r>
          </a:p>
          <a:p>
            <a:pPr lvl="3"/>
            <a:r>
              <a:rPr lang="en-CA" dirty="0"/>
              <a:t>Level 4</a:t>
            </a:r>
          </a:p>
          <a:p>
            <a:pPr lvl="4"/>
            <a:r>
              <a:rPr lang="en-CA" dirty="0"/>
              <a:t>Level 5</a:t>
            </a:r>
            <a:endParaRPr lang="en-US" dirty="0"/>
          </a:p>
        </p:txBody>
      </p:sp>
      <p:sp>
        <p:nvSpPr>
          <p:cNvPr id="13" name="Title 17"/>
          <p:cNvSpPr>
            <a:spLocks noGrp="1"/>
          </p:cNvSpPr>
          <p:nvPr>
            <p:ph type="title" hasCustomPrompt="1"/>
          </p:nvPr>
        </p:nvSpPr>
        <p:spPr>
          <a:xfrm>
            <a:off x="299242" y="1226991"/>
            <a:ext cx="8545518" cy="63359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8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header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648202" y="2001524"/>
            <a:ext cx="4196558" cy="2577947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add bullet list</a:t>
            </a:r>
          </a:p>
          <a:p>
            <a:pPr lvl="1"/>
            <a:r>
              <a:rPr lang="en-CA" dirty="0"/>
              <a:t>Level 2</a:t>
            </a:r>
          </a:p>
          <a:p>
            <a:pPr lvl="2"/>
            <a:r>
              <a:rPr lang="en-CA" dirty="0"/>
              <a:t>Level 3</a:t>
            </a:r>
          </a:p>
          <a:p>
            <a:pPr lvl="3"/>
            <a:r>
              <a:rPr lang="en-CA" dirty="0"/>
              <a:t>Level 4</a:t>
            </a:r>
          </a:p>
          <a:p>
            <a:pPr lvl="4"/>
            <a:r>
              <a:rPr lang="en-CA" dirty="0"/>
              <a:t>Level 5</a:t>
            </a:r>
            <a:endParaRPr lang="en-US" dirty="0"/>
          </a:p>
        </p:txBody>
      </p:sp>
      <p:sp>
        <p:nvSpPr>
          <p:cNvPr id="12" name="Oval 11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5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footer</a:t>
            </a:r>
          </a:p>
        </p:txBody>
      </p:sp>
    </p:spTree>
    <p:extLst>
      <p:ext uri="{BB962C8B-B14F-4D97-AF65-F5344CB8AC3E}">
        <p14:creationId xmlns:p14="http://schemas.microsoft.com/office/powerpoint/2010/main" val="3702600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99242" y="1940894"/>
            <a:ext cx="4196558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24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header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2" hasCustomPrompt="1"/>
          </p:nvPr>
        </p:nvSpPr>
        <p:spPr>
          <a:xfrm>
            <a:off x="299242" y="2333858"/>
            <a:ext cx="4196558" cy="2181974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add bullet list</a:t>
            </a:r>
          </a:p>
          <a:p>
            <a:pPr lvl="1"/>
            <a:r>
              <a:rPr lang="en-CA" dirty="0"/>
              <a:t>Level 2</a:t>
            </a:r>
          </a:p>
          <a:p>
            <a:pPr lvl="2"/>
            <a:r>
              <a:rPr lang="en-CA" dirty="0"/>
              <a:t>Level 3</a:t>
            </a:r>
          </a:p>
          <a:p>
            <a:pPr lvl="3"/>
            <a:r>
              <a:rPr lang="en-CA" dirty="0"/>
              <a:t>Level 4</a:t>
            </a:r>
          </a:p>
          <a:p>
            <a:pPr lvl="4"/>
            <a:r>
              <a:rPr lang="en-CA" dirty="0"/>
              <a:t>Level 5</a:t>
            </a:r>
            <a:endParaRPr lang="en-US" dirty="0"/>
          </a:p>
        </p:txBody>
      </p:sp>
      <p:sp>
        <p:nvSpPr>
          <p:cNvPr id="15" name="Title 17"/>
          <p:cNvSpPr>
            <a:spLocks noGrp="1"/>
          </p:cNvSpPr>
          <p:nvPr>
            <p:ph type="title" hasCustomPrompt="1"/>
          </p:nvPr>
        </p:nvSpPr>
        <p:spPr>
          <a:xfrm>
            <a:off x="299242" y="1226991"/>
            <a:ext cx="8545518" cy="63359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8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header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648202" y="2333858"/>
            <a:ext cx="4196558" cy="2181974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add bullet list</a:t>
            </a:r>
          </a:p>
          <a:p>
            <a:pPr lvl="1"/>
            <a:r>
              <a:rPr lang="en-CA" dirty="0"/>
              <a:t>Level 2</a:t>
            </a:r>
          </a:p>
          <a:p>
            <a:pPr lvl="2"/>
            <a:r>
              <a:rPr lang="en-CA" dirty="0"/>
              <a:t>Level 3</a:t>
            </a:r>
          </a:p>
          <a:p>
            <a:pPr lvl="3"/>
            <a:r>
              <a:rPr lang="en-CA" dirty="0"/>
              <a:t>Level 4</a:t>
            </a:r>
          </a:p>
          <a:p>
            <a:pPr lvl="4"/>
            <a:r>
              <a:rPr lang="en-CA" dirty="0"/>
              <a:t>Level 5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4648202" y="1940894"/>
            <a:ext cx="4196558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2400" b="1" i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header</a:t>
            </a:r>
          </a:p>
        </p:txBody>
      </p:sp>
      <p:sp>
        <p:nvSpPr>
          <p:cNvPr id="14" name="Oval 13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7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footer</a:t>
            </a:r>
          </a:p>
        </p:txBody>
      </p:sp>
    </p:spTree>
    <p:extLst>
      <p:ext uri="{BB962C8B-B14F-4D97-AF65-F5344CB8AC3E}">
        <p14:creationId xmlns:p14="http://schemas.microsoft.com/office/powerpoint/2010/main" val="3822801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xe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idx="13" hasCustomPrompt="1"/>
          </p:nvPr>
        </p:nvSpPr>
        <p:spPr>
          <a:xfrm>
            <a:off x="3575050" y="1940894"/>
            <a:ext cx="5269710" cy="2574938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256032" indent="-256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Char char="•"/>
              <a:defRPr sz="200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4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add bullet list</a:t>
            </a:r>
          </a:p>
          <a:p>
            <a:pPr lvl="1"/>
            <a:r>
              <a:rPr lang="en-CA" dirty="0"/>
              <a:t>Level 2</a:t>
            </a:r>
          </a:p>
          <a:p>
            <a:pPr lvl="2"/>
            <a:r>
              <a:rPr lang="en-CA" dirty="0"/>
              <a:t>Level 3</a:t>
            </a:r>
          </a:p>
          <a:p>
            <a:pPr lvl="3"/>
            <a:r>
              <a:rPr lang="en-CA" dirty="0"/>
              <a:t>Level 4</a:t>
            </a:r>
          </a:p>
          <a:p>
            <a:pPr lvl="4"/>
            <a:r>
              <a:rPr lang="en-CA" dirty="0"/>
              <a:t>Level 5</a:t>
            </a:r>
            <a:endParaRPr lang="en-US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299243" y="1940894"/>
            <a:ext cx="3166271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16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sub header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 hasCustomPrompt="1"/>
          </p:nvPr>
        </p:nvSpPr>
        <p:spPr>
          <a:xfrm>
            <a:off x="299243" y="2333859"/>
            <a:ext cx="3166271" cy="2181973"/>
          </a:xfrm>
          <a:prstGeom prst="rect">
            <a:avLst/>
          </a:prstGeom>
        </p:spPr>
        <p:txBody>
          <a:bodyPr wrap="square" lIns="182880" tIns="91440" rIns="182880" bIns="9144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None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4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2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add body text</a:t>
            </a:r>
          </a:p>
        </p:txBody>
      </p:sp>
      <p:sp>
        <p:nvSpPr>
          <p:cNvPr id="16" name="Title 17"/>
          <p:cNvSpPr>
            <a:spLocks noGrp="1"/>
          </p:cNvSpPr>
          <p:nvPr>
            <p:ph type="title" hasCustomPrompt="1"/>
          </p:nvPr>
        </p:nvSpPr>
        <p:spPr>
          <a:xfrm>
            <a:off x="299242" y="1226991"/>
            <a:ext cx="8545518" cy="633599"/>
          </a:xfrm>
          <a:prstGeom prst="rect">
            <a:avLst/>
          </a:prstGeom>
        </p:spPr>
        <p:txBody>
          <a:bodyPr vert="horz" lIns="182880" tIns="91440" rIns="182880" bIns="91440"/>
          <a:lstStyle>
            <a:lvl1pPr algn="l">
              <a:lnSpc>
                <a:spcPct val="80000"/>
              </a:lnSpc>
              <a:defRPr sz="2800" b="1" i="0">
                <a:solidFill>
                  <a:srgbClr val="05302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add header</a:t>
            </a:r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footer</a:t>
            </a:r>
          </a:p>
        </p:txBody>
      </p:sp>
    </p:spTree>
    <p:extLst>
      <p:ext uri="{BB962C8B-B14F-4D97-AF65-F5344CB8AC3E}">
        <p14:creationId xmlns:p14="http://schemas.microsoft.com/office/powerpoint/2010/main" val="4113692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s with Caption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63860" y="1222706"/>
            <a:ext cx="2392917" cy="1613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1400" b="0" i="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Add photo 1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2" hasCustomPrompt="1"/>
          </p:nvPr>
        </p:nvSpPr>
        <p:spPr>
          <a:xfrm>
            <a:off x="299243" y="1555724"/>
            <a:ext cx="3166271" cy="514094"/>
          </a:xfrm>
          <a:prstGeom prst="rect">
            <a:avLst/>
          </a:prstGeom>
        </p:spPr>
        <p:txBody>
          <a:bodyPr wrap="square" lIns="182880" tIns="0" rIns="182880" bIns="9144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None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4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2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add description</a:t>
            </a:r>
          </a:p>
        </p:txBody>
      </p:sp>
      <p:sp>
        <p:nvSpPr>
          <p:cNvPr id="19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6182902" y="1222706"/>
            <a:ext cx="2392917" cy="1613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1400" b="0" i="0">
                <a:solidFill>
                  <a:srgbClr val="053021"/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Add photo 2</a:t>
            </a:r>
          </a:p>
        </p:txBody>
      </p:sp>
      <p:sp>
        <p:nvSpPr>
          <p:cNvPr id="20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3663860" y="2993912"/>
            <a:ext cx="2392917" cy="1613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1400" b="0" i="0">
                <a:solidFill>
                  <a:srgbClr val="053021"/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Add photo 3</a:t>
            </a:r>
          </a:p>
        </p:txBody>
      </p:sp>
      <p:sp>
        <p:nvSpPr>
          <p:cNvPr id="21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6182902" y="2993912"/>
            <a:ext cx="2392917" cy="1613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1400" b="0" i="0">
                <a:solidFill>
                  <a:srgbClr val="053021"/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Add photo 4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299243" y="1222706"/>
            <a:ext cx="3166271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16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photo 1 title</a:t>
            </a:r>
          </a:p>
        </p:txBody>
      </p:sp>
      <p:sp>
        <p:nvSpPr>
          <p:cNvPr id="32" name="Content Placeholder 2"/>
          <p:cNvSpPr>
            <a:spLocks noGrp="1"/>
          </p:cNvSpPr>
          <p:nvPr>
            <p:ph idx="18" hasCustomPrompt="1"/>
          </p:nvPr>
        </p:nvSpPr>
        <p:spPr>
          <a:xfrm>
            <a:off x="299243" y="2402835"/>
            <a:ext cx="3166271" cy="514094"/>
          </a:xfrm>
          <a:prstGeom prst="rect">
            <a:avLst/>
          </a:prstGeom>
        </p:spPr>
        <p:txBody>
          <a:bodyPr wrap="square" lIns="182880" tIns="0" rIns="182880" bIns="9144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None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4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2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add description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19" hasCustomPrompt="1"/>
          </p:nvPr>
        </p:nvSpPr>
        <p:spPr>
          <a:xfrm>
            <a:off x="299243" y="2069817"/>
            <a:ext cx="3166271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16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photo 2 title</a:t>
            </a:r>
          </a:p>
        </p:txBody>
      </p:sp>
      <p:sp>
        <p:nvSpPr>
          <p:cNvPr id="34" name="Content Placeholder 2"/>
          <p:cNvSpPr>
            <a:spLocks noGrp="1"/>
          </p:cNvSpPr>
          <p:nvPr>
            <p:ph idx="20" hasCustomPrompt="1"/>
          </p:nvPr>
        </p:nvSpPr>
        <p:spPr>
          <a:xfrm>
            <a:off x="299243" y="3249947"/>
            <a:ext cx="3166271" cy="514094"/>
          </a:xfrm>
          <a:prstGeom prst="rect">
            <a:avLst/>
          </a:prstGeom>
        </p:spPr>
        <p:txBody>
          <a:bodyPr wrap="square" lIns="182880" tIns="0" rIns="182880" bIns="9144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None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4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2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add description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299243" y="2916929"/>
            <a:ext cx="3166271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16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photo 3 title</a:t>
            </a:r>
          </a:p>
        </p:txBody>
      </p:sp>
      <p:sp>
        <p:nvSpPr>
          <p:cNvPr id="36" name="Content Placeholder 2"/>
          <p:cNvSpPr>
            <a:spLocks noGrp="1"/>
          </p:cNvSpPr>
          <p:nvPr>
            <p:ph idx="22" hasCustomPrompt="1"/>
          </p:nvPr>
        </p:nvSpPr>
        <p:spPr>
          <a:xfrm>
            <a:off x="299243" y="4098298"/>
            <a:ext cx="3166271" cy="514094"/>
          </a:xfrm>
          <a:prstGeom prst="rect">
            <a:avLst/>
          </a:prstGeom>
        </p:spPr>
        <p:txBody>
          <a:bodyPr wrap="square" lIns="182880" tIns="0" rIns="182880" bIns="9144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647E"/>
              </a:buClr>
              <a:buFont typeface="Arial"/>
              <a:buNone/>
              <a:defRPr sz="1400" baseline="0">
                <a:solidFill>
                  <a:srgbClr val="053021"/>
                </a:solidFill>
                <a:latin typeface="Arial"/>
                <a:cs typeface="Arial"/>
              </a:defRPr>
            </a:lvl1pPr>
            <a:lvl2pPr marL="530352" indent="-228600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400" baseline="0">
                <a:solidFill>
                  <a:srgbClr val="053021"/>
                </a:solidFill>
                <a:latin typeface="Arial"/>
                <a:cs typeface="Arial"/>
              </a:defRPr>
            </a:lvl2pPr>
            <a:lvl3pPr marL="749808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2200">
                <a:solidFill>
                  <a:srgbClr val="053021"/>
                </a:solidFill>
                <a:latin typeface="Arial"/>
                <a:cs typeface="Arial"/>
              </a:defRPr>
            </a:lvl3pPr>
            <a:lvl4pPr marL="987552" indent="-201168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800" baseline="0">
                <a:solidFill>
                  <a:srgbClr val="053021"/>
                </a:solidFill>
                <a:latin typeface="Arial"/>
                <a:cs typeface="Arial"/>
              </a:defRPr>
            </a:lvl4pPr>
            <a:lvl5pPr marL="1161288" indent="-164592">
              <a:lnSpc>
                <a:spcPct val="100000"/>
              </a:lnSpc>
              <a:spcBef>
                <a:spcPts val="0"/>
              </a:spcBef>
              <a:buClr>
                <a:srgbClr val="40647E"/>
              </a:buClr>
              <a:buFont typeface="Arial"/>
              <a:buChar char="•"/>
              <a:defRPr sz="1600">
                <a:solidFill>
                  <a:srgbClr val="05302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add description</a:t>
            </a:r>
          </a:p>
        </p:txBody>
      </p:sp>
      <p:sp>
        <p:nvSpPr>
          <p:cNvPr id="37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299243" y="3765280"/>
            <a:ext cx="3166271" cy="333017"/>
          </a:xfrm>
          <a:prstGeom prst="rect">
            <a:avLst/>
          </a:prstGeom>
        </p:spPr>
        <p:txBody>
          <a:bodyPr lIns="182880" tIns="91440" rIns="182880" bIns="91440" anchor="ctr" anchorCtr="0"/>
          <a:lstStyle>
            <a:lvl1pPr marL="0" indent="0">
              <a:buNone/>
              <a:defRPr sz="1600" b="1" i="0" baseline="0">
                <a:solidFill>
                  <a:srgbClr val="40647E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add photo 4 title</a:t>
            </a:r>
          </a:p>
        </p:txBody>
      </p:sp>
      <p:sp>
        <p:nvSpPr>
          <p:cNvPr id="18" name="Oval 17"/>
          <p:cNvSpPr/>
          <p:nvPr userDrawn="1"/>
        </p:nvSpPr>
        <p:spPr>
          <a:xfrm>
            <a:off x="8620643" y="4767261"/>
            <a:ext cx="228600" cy="228600"/>
          </a:xfrm>
          <a:prstGeom prst="ellipse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i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2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9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21E8A3B-FC14-144C-AC26-DE3BCE97D7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09" y="4767262"/>
            <a:ext cx="2967312" cy="20170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r">
              <a:buNone/>
              <a:defRPr sz="900" b="0" i="0">
                <a:solidFill>
                  <a:srgbClr val="40647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footer</a:t>
            </a:r>
          </a:p>
        </p:txBody>
      </p:sp>
    </p:spTree>
    <p:extLst>
      <p:ext uri="{BB962C8B-B14F-4D97-AF65-F5344CB8AC3E}">
        <p14:creationId xmlns:p14="http://schemas.microsoft.com/office/powerpoint/2010/main" val="3370911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4577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1" r:id="rId4"/>
    <p:sldLayoutId id="2147483659" r:id="rId5"/>
    <p:sldLayoutId id="2147483652" r:id="rId6"/>
    <p:sldLayoutId id="2147483653" r:id="rId7"/>
    <p:sldLayoutId id="2147483656" r:id="rId8"/>
    <p:sldLayoutId id="2147483657" r:id="rId9"/>
    <p:sldLayoutId id="2147483660" r:id="rId10"/>
    <p:sldLayoutId id="2147483661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National College Health Assessment II </a:t>
            </a:r>
            <a:br>
              <a:rPr lang="en-US" dirty="0"/>
            </a:br>
            <a:r>
              <a:rPr lang="en-US" dirty="0"/>
              <a:t>Spring 2019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543" y="2685143"/>
            <a:ext cx="4208716" cy="791028"/>
          </a:xfrm>
        </p:spPr>
        <p:txBody>
          <a:bodyPr/>
          <a:lstStyle/>
          <a:p>
            <a:r>
              <a:rPr lang="en-US" dirty="0"/>
              <a:t>Summary prepared by Kate MacIsaac, Mental health and wellness strategist,</a:t>
            </a:r>
          </a:p>
          <a:p>
            <a:r>
              <a:rPr lang="en-US" dirty="0"/>
              <a:t>Student Wellness Centre</a:t>
            </a:r>
          </a:p>
        </p:txBody>
      </p:sp>
    </p:spTree>
    <p:extLst>
      <p:ext uri="{BB962C8B-B14F-4D97-AF65-F5344CB8AC3E}">
        <p14:creationId xmlns:p14="http://schemas.microsoft.com/office/powerpoint/2010/main" val="1539594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" indent="0">
              <a:buNone/>
            </a:pPr>
            <a:r>
              <a:rPr lang="en-US" dirty="0"/>
              <a:t>Percentage of students feeling very safe:</a:t>
            </a:r>
          </a:p>
          <a:p>
            <a:pPr marL="400050" indent="-342900">
              <a:buFont typeface="Arial" panose="020B0604020202020204" pitchFamily="34" charset="0"/>
              <a:buChar char="•"/>
            </a:pPr>
            <a:r>
              <a:rPr lang="en-US" dirty="0"/>
              <a:t>On-campus during the day: 91%</a:t>
            </a:r>
          </a:p>
          <a:p>
            <a:pPr marL="400050" indent="-342900">
              <a:buFont typeface="Arial" panose="020B0604020202020204" pitchFamily="34" charset="0"/>
              <a:buChar char="•"/>
            </a:pPr>
            <a:r>
              <a:rPr lang="en-US" dirty="0"/>
              <a:t>On-campus at night: 42%</a:t>
            </a:r>
          </a:p>
          <a:p>
            <a:pPr marL="400050" indent="-342900">
              <a:buFont typeface="Arial" panose="020B0604020202020204" pitchFamily="34" charset="0"/>
              <a:buChar char="•"/>
            </a:pPr>
            <a:r>
              <a:rPr lang="en-US" dirty="0"/>
              <a:t>In the community around campus during the day: 48%</a:t>
            </a:r>
          </a:p>
          <a:p>
            <a:pPr marL="400050" indent="-342900">
              <a:buFont typeface="Arial" panose="020B0604020202020204" pitchFamily="34" charset="0"/>
              <a:buChar char="•"/>
            </a:pPr>
            <a:r>
              <a:rPr lang="en-US" dirty="0"/>
              <a:t>In the community around campus at night: 13%</a:t>
            </a:r>
          </a:p>
          <a:p>
            <a:pPr marL="5715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Feeling safe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917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2601782"/>
            <a:ext cx="9144000" cy="761072"/>
          </a:xfrm>
          <a:prstGeom prst="rect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3354643"/>
            <a:ext cx="9144000" cy="1788857"/>
          </a:xfrm>
          <a:prstGeom prst="rect">
            <a:avLst/>
          </a:prstGeom>
          <a:solidFill>
            <a:srgbClr val="053021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0659" y="3959894"/>
            <a:ext cx="609600" cy="6096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45657" y="2791922"/>
            <a:ext cx="8424602" cy="394153"/>
          </a:xfrm>
        </p:spPr>
        <p:txBody>
          <a:bodyPr/>
          <a:lstStyle/>
          <a:p>
            <a:r>
              <a:rPr lang="en-US" dirty="0"/>
              <a:t>Prevention and Public Education</a:t>
            </a:r>
          </a:p>
        </p:txBody>
      </p:sp>
    </p:spTree>
    <p:extLst>
      <p:ext uri="{BB962C8B-B14F-4D97-AF65-F5344CB8AC3E}">
        <p14:creationId xmlns:p14="http://schemas.microsoft.com/office/powerpoint/2010/main" val="4234726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9242" y="1702118"/>
            <a:ext cx="8545518" cy="2577947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dirty="0"/>
              <a:t>Percentage of Trent students who reported receiving the following vaccinations:</a:t>
            </a:r>
          </a:p>
          <a:p>
            <a:r>
              <a:rPr lang="en-US" dirty="0"/>
              <a:t>81.9%: hepatitis B.	</a:t>
            </a:r>
          </a:p>
          <a:p>
            <a:r>
              <a:rPr lang="en-US" dirty="0"/>
              <a:t>62.4%: Human Papillomavirus/HPV </a:t>
            </a:r>
          </a:p>
          <a:p>
            <a:r>
              <a:rPr lang="en-US" dirty="0"/>
              <a:t>34.6%: Influenza (flu) in the last 12 months 	</a:t>
            </a:r>
          </a:p>
          <a:p>
            <a:r>
              <a:rPr lang="en-US" dirty="0"/>
              <a:t>85.8%: Measles, mumps, rubella.	</a:t>
            </a:r>
          </a:p>
          <a:p>
            <a:r>
              <a:rPr lang="en-US" dirty="0"/>
              <a:t>73.4%: Meningococcal meningitis.	</a:t>
            </a:r>
          </a:p>
          <a:p>
            <a:r>
              <a:rPr lang="en-US" dirty="0"/>
              <a:t>55.0%: Varicella (chicken pox).	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Disease prevention: Vaccinations</a:t>
            </a:r>
          </a:p>
        </p:txBody>
      </p:sp>
    </p:spTree>
    <p:extLst>
      <p:ext uri="{BB962C8B-B14F-4D97-AF65-F5344CB8AC3E}">
        <p14:creationId xmlns:p14="http://schemas.microsoft.com/office/powerpoint/2010/main" val="3841042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3724" y="1847197"/>
            <a:ext cx="8840275" cy="329630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1800" dirty="0"/>
              <a:t>76.2% reported having a dental exam and cleaning in the last 12 months </a:t>
            </a:r>
          </a:p>
          <a:p>
            <a:pPr>
              <a:spcAft>
                <a:spcPts val="600"/>
              </a:spcAft>
            </a:pPr>
            <a:r>
              <a:rPr lang="en-US" sz="1800" dirty="0"/>
              <a:t>39.2% of males reported performing a testicular self exam in the last 30 days.	</a:t>
            </a:r>
          </a:p>
          <a:p>
            <a:pPr>
              <a:spcAft>
                <a:spcPts val="600"/>
              </a:spcAft>
            </a:pPr>
            <a:r>
              <a:rPr lang="en-US" sz="1800" dirty="0"/>
              <a:t>39.3% of females reported performing a breast self exam in the last 30 days.	</a:t>
            </a:r>
          </a:p>
          <a:p>
            <a:pPr>
              <a:spcAft>
                <a:spcPts val="600"/>
              </a:spcAft>
            </a:pPr>
            <a:r>
              <a:rPr lang="en-US" sz="1800" dirty="0"/>
              <a:t>62.7% reported using sunscreen regularly with sun exposure.	</a:t>
            </a:r>
          </a:p>
          <a:p>
            <a:pPr>
              <a:spcAft>
                <a:spcPts val="600"/>
              </a:spcAft>
            </a:pPr>
            <a:r>
              <a:rPr lang="en-US" sz="1800" dirty="0"/>
              <a:t>27.3% reported ever being tested for Human Immunodeficiency Virus (HIV)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Disease Prevention</a:t>
            </a:r>
          </a:p>
        </p:txBody>
      </p:sp>
    </p:spTree>
    <p:extLst>
      <p:ext uri="{BB962C8B-B14F-4D97-AF65-F5344CB8AC3E}">
        <p14:creationId xmlns:p14="http://schemas.microsoft.com/office/powerpoint/2010/main" val="4051340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98% of students reported mostly always or always wearing a seatbelt in a car</a:t>
            </a:r>
          </a:p>
          <a:p>
            <a:r>
              <a:rPr lang="en-US" dirty="0"/>
              <a:t>48% of students reported mostly always  or always wearing a helmet when riding a bike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Injury Prevention</a:t>
            </a:r>
          </a:p>
        </p:txBody>
      </p:sp>
    </p:spTree>
    <p:extLst>
      <p:ext uri="{BB962C8B-B14F-4D97-AF65-F5344CB8AC3E}">
        <p14:creationId xmlns:p14="http://schemas.microsoft.com/office/powerpoint/2010/main" val="37668427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99242" y="1694026"/>
            <a:ext cx="8545518" cy="2577947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dirty="0"/>
              <a:t>75% or more of respondents report being interested in receiving information from Trent University about: </a:t>
            </a:r>
          </a:p>
          <a:p>
            <a:pPr marL="463550" indent="-463550">
              <a:buFont typeface="Arial" panose="020B0604020202020204" pitchFamily="34" charset="0"/>
              <a:buChar char="•"/>
            </a:pPr>
            <a:r>
              <a:rPr lang="en-US" dirty="0"/>
              <a:t>Sleep Difficulties</a:t>
            </a:r>
          </a:p>
          <a:p>
            <a:pPr marL="463550" indent="-463550">
              <a:buFont typeface="Arial" panose="020B0604020202020204" pitchFamily="34" charset="0"/>
              <a:buChar char="•"/>
            </a:pPr>
            <a:r>
              <a:rPr lang="en-US" dirty="0"/>
              <a:t>Stress</a:t>
            </a:r>
          </a:p>
          <a:p>
            <a:pPr marL="463550" indent="-463550">
              <a:buFont typeface="Arial" panose="020B0604020202020204" pitchFamily="34" charset="0"/>
              <a:buChar char="•"/>
            </a:pPr>
            <a:r>
              <a:rPr lang="en-US" dirty="0"/>
              <a:t>Depression/anxiety</a:t>
            </a:r>
          </a:p>
          <a:p>
            <a:pPr marL="463550" indent="-463550">
              <a:buFont typeface="Arial" panose="020B0604020202020204" pitchFamily="34" charset="0"/>
              <a:buChar char="•"/>
            </a:pPr>
            <a:r>
              <a:rPr lang="en-US" dirty="0"/>
              <a:t>How to help others in distress</a:t>
            </a:r>
          </a:p>
          <a:p>
            <a:pPr marL="463550" indent="-463550">
              <a:buFont typeface="Arial" panose="020B0604020202020204" pitchFamily="34" charset="0"/>
              <a:buChar char="•"/>
            </a:pPr>
            <a:r>
              <a:rPr lang="en-US" dirty="0"/>
              <a:t>Nutrition</a:t>
            </a:r>
          </a:p>
          <a:p>
            <a:pPr marL="463550" indent="-463550">
              <a:buFont typeface="Arial" panose="020B0604020202020204" pitchFamily="34" charset="0"/>
              <a:buChar char="•"/>
            </a:pPr>
            <a:r>
              <a:rPr lang="en-US" dirty="0"/>
              <a:t>Physical activity</a:t>
            </a:r>
          </a:p>
          <a:p>
            <a:pPr marL="463550" indent="-463550">
              <a:buFont typeface="Arial" panose="020B0604020202020204" pitchFamily="34" charset="0"/>
              <a:buChar char="•"/>
            </a:pPr>
            <a:r>
              <a:rPr lang="en-US" dirty="0"/>
              <a:t>Sexual assault/relationship violence</a:t>
            </a:r>
          </a:p>
          <a:p>
            <a:pPr marL="463550" indent="-463550">
              <a:buFont typeface="Arial" panose="020B0604020202020204" pitchFamily="34" charset="0"/>
              <a:buChar char="•"/>
            </a:pPr>
            <a:r>
              <a:rPr lang="en-US" dirty="0"/>
              <a:t>Suicide prevention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Seeking information</a:t>
            </a:r>
          </a:p>
        </p:txBody>
      </p:sp>
    </p:spTree>
    <p:extLst>
      <p:ext uri="{BB962C8B-B14F-4D97-AF65-F5344CB8AC3E}">
        <p14:creationId xmlns:p14="http://schemas.microsoft.com/office/powerpoint/2010/main" val="31060833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99242" y="1694026"/>
            <a:ext cx="8545518" cy="2577947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dirty="0"/>
              <a:t>70% or more of respondents report receiving information from Trent University about:</a:t>
            </a:r>
          </a:p>
          <a:p>
            <a:pPr marL="463550" indent="-463550">
              <a:buFont typeface="Arial" panose="020B0604020202020204" pitchFamily="34" charset="0"/>
              <a:buChar char="•"/>
            </a:pPr>
            <a:r>
              <a:rPr lang="en-US" dirty="0"/>
              <a:t>Stress</a:t>
            </a:r>
          </a:p>
          <a:p>
            <a:pPr marL="463550" indent="-463550">
              <a:buFont typeface="Arial" panose="020B0604020202020204" pitchFamily="34" charset="0"/>
              <a:buChar char="•"/>
            </a:pPr>
            <a:r>
              <a:rPr lang="en-US" dirty="0"/>
              <a:t>Depression/anxiety</a:t>
            </a:r>
          </a:p>
          <a:p>
            <a:pPr marL="463550" indent="-463550">
              <a:buFont typeface="Arial" panose="020B0604020202020204" pitchFamily="34" charset="0"/>
              <a:buChar char="•"/>
            </a:pPr>
            <a:r>
              <a:rPr lang="en-US" dirty="0"/>
              <a:t>Sexual assault/relationship violence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Receiving information</a:t>
            </a:r>
          </a:p>
        </p:txBody>
      </p:sp>
    </p:spTree>
    <p:extLst>
      <p:ext uri="{BB962C8B-B14F-4D97-AF65-F5344CB8AC3E}">
        <p14:creationId xmlns:p14="http://schemas.microsoft.com/office/powerpoint/2010/main" val="8075067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2591843"/>
            <a:ext cx="9144000" cy="761072"/>
          </a:xfrm>
          <a:prstGeom prst="rect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3354643"/>
            <a:ext cx="9144000" cy="1788857"/>
          </a:xfrm>
          <a:prstGeom prst="rect">
            <a:avLst/>
          </a:prstGeom>
          <a:solidFill>
            <a:srgbClr val="053021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0659" y="3959894"/>
            <a:ext cx="609600" cy="6096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45657" y="2791922"/>
            <a:ext cx="8424602" cy="394153"/>
          </a:xfrm>
        </p:spPr>
        <p:txBody>
          <a:bodyPr/>
          <a:lstStyle/>
          <a:p>
            <a:r>
              <a:rPr lang="en-US" dirty="0"/>
              <a:t>Academic Impacts </a:t>
            </a:r>
          </a:p>
        </p:txBody>
      </p:sp>
    </p:spTree>
    <p:extLst>
      <p:ext uri="{BB962C8B-B14F-4D97-AF65-F5344CB8AC3E}">
        <p14:creationId xmlns:p14="http://schemas.microsoft.com/office/powerpoint/2010/main" val="13376218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299242" y="1855289"/>
            <a:ext cx="8545518" cy="2577947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dirty="0"/>
              <a:t>Within the last 12 months, students reported the following negatively impacting their academic performance:</a:t>
            </a:r>
          </a:p>
          <a:p>
            <a:r>
              <a:rPr lang="en-US" dirty="0"/>
              <a:t>Stress: 55% of respondents</a:t>
            </a:r>
          </a:p>
          <a:p>
            <a:r>
              <a:rPr lang="en-US" dirty="0"/>
              <a:t>Anxiety: 50% of respondents</a:t>
            </a:r>
          </a:p>
          <a:p>
            <a:r>
              <a:rPr lang="en-US" dirty="0"/>
              <a:t>Sleep difficulties: 36% of respondents</a:t>
            </a:r>
          </a:p>
          <a:p>
            <a:r>
              <a:rPr lang="en-US" dirty="0"/>
              <a:t>Depression: 36% of respondents</a:t>
            </a:r>
          </a:p>
          <a:p>
            <a:r>
              <a:rPr lang="en-US" dirty="0"/>
              <a:t>Cold/flu/sore throat: 25% of respondents</a:t>
            </a:r>
          </a:p>
          <a:p>
            <a:r>
              <a:rPr lang="en-US" dirty="0"/>
              <a:t>Concern for a troubled friend/family member: 21%</a:t>
            </a:r>
          </a:p>
          <a:p>
            <a:r>
              <a:rPr lang="en-US" dirty="0"/>
              <a:t>Work: 20%</a:t>
            </a:r>
          </a:p>
          <a:p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impacts</a:t>
            </a:r>
          </a:p>
        </p:txBody>
      </p:sp>
    </p:spTree>
    <p:extLst>
      <p:ext uri="{BB962C8B-B14F-4D97-AF65-F5344CB8AC3E}">
        <p14:creationId xmlns:p14="http://schemas.microsoft.com/office/powerpoint/2010/main" val="22306163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2601782"/>
            <a:ext cx="9144000" cy="761072"/>
          </a:xfrm>
          <a:prstGeom prst="rect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3354643"/>
            <a:ext cx="9144000" cy="1788857"/>
          </a:xfrm>
          <a:prstGeom prst="rect">
            <a:avLst/>
          </a:prstGeom>
          <a:solidFill>
            <a:srgbClr val="053021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0659" y="3959894"/>
            <a:ext cx="609600" cy="6096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45657" y="2791922"/>
            <a:ext cx="8424602" cy="394153"/>
          </a:xfrm>
        </p:spPr>
        <p:txBody>
          <a:bodyPr/>
          <a:lstStyle/>
          <a:p>
            <a:r>
              <a:rPr lang="en-US" dirty="0"/>
              <a:t>Substance Use</a:t>
            </a:r>
          </a:p>
        </p:txBody>
      </p:sp>
    </p:spTree>
    <p:extLst>
      <p:ext uri="{BB962C8B-B14F-4D97-AF65-F5344CB8AC3E}">
        <p14:creationId xmlns:p14="http://schemas.microsoft.com/office/powerpoint/2010/main" val="1069331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2601782"/>
            <a:ext cx="9144000" cy="761072"/>
          </a:xfrm>
          <a:prstGeom prst="rect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3354643"/>
            <a:ext cx="9144000" cy="1788857"/>
          </a:xfrm>
          <a:prstGeom prst="rect">
            <a:avLst/>
          </a:prstGeom>
          <a:solidFill>
            <a:srgbClr val="053021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0659" y="3959894"/>
            <a:ext cx="609600" cy="6096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About NCHA</a:t>
            </a:r>
          </a:p>
        </p:txBody>
      </p:sp>
    </p:spTree>
    <p:extLst>
      <p:ext uri="{BB962C8B-B14F-4D97-AF65-F5344CB8AC3E}">
        <p14:creationId xmlns:p14="http://schemas.microsoft.com/office/powerpoint/2010/main" val="27045426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Actual use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67% of students report having never used cigarettes</a:t>
            </a:r>
          </a:p>
          <a:p>
            <a:pPr>
              <a:spcAft>
                <a:spcPts val="600"/>
              </a:spcAft>
            </a:pPr>
            <a:r>
              <a:rPr lang="en-US" dirty="0"/>
              <a:t>5% of students used 1-9 days of the last 30 days</a:t>
            </a:r>
          </a:p>
          <a:p>
            <a:r>
              <a:rPr lang="en-US" dirty="0"/>
              <a:t>4% of students used every day of the last 30 days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Cigarettes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3"/>
          </p:nvPr>
        </p:nvSpPr>
        <p:spPr>
          <a:xfrm>
            <a:off x="4495800" y="2333858"/>
            <a:ext cx="4575372" cy="2181974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Students think 5% of students have never used cigarettes</a:t>
            </a:r>
          </a:p>
          <a:p>
            <a:pPr>
              <a:spcAft>
                <a:spcPts val="600"/>
              </a:spcAft>
            </a:pPr>
            <a:r>
              <a:rPr lang="en-US" dirty="0"/>
              <a:t>Students think 44% of students have used 1-9 of the last 30 days</a:t>
            </a:r>
          </a:p>
          <a:p>
            <a:r>
              <a:rPr lang="en-US" dirty="0"/>
              <a:t>Students think 15% of students used every day of the last 30 days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en-US" dirty="0"/>
              <a:t>Perceived use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8484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Actual use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65% of students have either never used or have not in the last 30 days</a:t>
            </a:r>
          </a:p>
          <a:p>
            <a:pPr>
              <a:spcAft>
                <a:spcPts val="600"/>
              </a:spcAft>
            </a:pPr>
            <a:r>
              <a:rPr lang="en-US" dirty="0"/>
              <a:t>20% of students used 1-9 days of the last 30 days</a:t>
            </a:r>
          </a:p>
          <a:p>
            <a:r>
              <a:rPr lang="en-US" dirty="0"/>
              <a:t>6% of students used every day of the last 30 days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Marijuana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3"/>
          </p:nvPr>
        </p:nvSpPr>
        <p:spPr>
          <a:xfrm>
            <a:off x="4495800" y="2333858"/>
            <a:ext cx="4575372" cy="2181974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Students think 4% of students have never used or have not used in the last 30 days</a:t>
            </a:r>
          </a:p>
          <a:p>
            <a:pPr>
              <a:spcAft>
                <a:spcPts val="600"/>
              </a:spcAft>
            </a:pPr>
            <a:r>
              <a:rPr lang="en-US" dirty="0"/>
              <a:t>Students think 32% of students have used 1-9 of the last 30 days</a:t>
            </a:r>
          </a:p>
          <a:p>
            <a:r>
              <a:rPr lang="en-US" dirty="0"/>
              <a:t>Students think 18% of students used every day of the last 30 days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en-US" dirty="0"/>
              <a:t>Perceived use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6468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Actual use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25% of students have either never used or have not in the last 30 days</a:t>
            </a:r>
          </a:p>
          <a:p>
            <a:pPr>
              <a:spcAft>
                <a:spcPts val="600"/>
              </a:spcAft>
            </a:pPr>
            <a:r>
              <a:rPr lang="en-US" dirty="0"/>
              <a:t>60% of students used 1-9 days of the last 30 days</a:t>
            </a:r>
          </a:p>
          <a:p>
            <a:r>
              <a:rPr lang="en-US" dirty="0"/>
              <a:t>1% of students used every day of the last 30 days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Alcohol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3"/>
          </p:nvPr>
        </p:nvSpPr>
        <p:spPr>
          <a:xfrm>
            <a:off x="4495800" y="2333858"/>
            <a:ext cx="4575372" cy="2181974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Students think 1% of students have never used or have not used in the last 30 days</a:t>
            </a:r>
          </a:p>
          <a:p>
            <a:pPr>
              <a:spcAft>
                <a:spcPts val="600"/>
              </a:spcAft>
            </a:pPr>
            <a:r>
              <a:rPr lang="en-US" dirty="0"/>
              <a:t>Students think 36% of students have used 1-9 of the last 30 days</a:t>
            </a:r>
          </a:p>
          <a:p>
            <a:pPr>
              <a:spcAft>
                <a:spcPts val="600"/>
              </a:spcAft>
            </a:pPr>
            <a:r>
              <a:rPr lang="en-US" dirty="0"/>
              <a:t>Students think 10% of students used every day of the last 30 days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en-US" dirty="0"/>
              <a:t>Perceived use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5476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Students reported consuming the following number of drinks the last time they partied (%): </a:t>
            </a:r>
          </a:p>
        </p:txBody>
      </p:sp>
      <p:graphicFrame>
        <p:nvGraphicFramePr>
          <p:cNvPr id="12" name="Content Placeholder 9" descr="About 50% of students consumed 4 or less drinks, about 15% consumed 5 drinks, about 10% consumed 6 drinks, and about 25% consumed 7 or more drinks" title="Line graph of drinks consumed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7251633"/>
              </p:ext>
            </p:extLst>
          </p:nvPr>
        </p:nvGraphicFramePr>
        <p:xfrm>
          <a:off x="298450" y="2001838"/>
          <a:ext cx="8547100" cy="2578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28752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2601782"/>
            <a:ext cx="9144000" cy="761072"/>
          </a:xfrm>
          <a:prstGeom prst="rect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3354643"/>
            <a:ext cx="9144000" cy="1788857"/>
          </a:xfrm>
          <a:prstGeom prst="rect">
            <a:avLst/>
          </a:prstGeom>
          <a:solidFill>
            <a:srgbClr val="053021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0659" y="3959894"/>
            <a:ext cx="609600" cy="6096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45657" y="2791922"/>
            <a:ext cx="8424602" cy="394153"/>
          </a:xfrm>
        </p:spPr>
        <p:txBody>
          <a:bodyPr/>
          <a:lstStyle/>
          <a:p>
            <a:r>
              <a:rPr lang="en-US" dirty="0"/>
              <a:t>Sexual Health</a:t>
            </a:r>
          </a:p>
        </p:txBody>
      </p:sp>
    </p:spTree>
    <p:extLst>
      <p:ext uri="{BB962C8B-B14F-4D97-AF65-F5344CB8AC3E}">
        <p14:creationId xmlns:p14="http://schemas.microsoft.com/office/powerpoint/2010/main" val="33874149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 descr="Bar graph showing about 25% of students reported 0 sexual partners, about 45% reported 1 partner, about 10% reported 2 partners, about 5% reported 3 partners, and about 12% reported 4 or more partners. " title="Sexual partners in the last 12 month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4573808"/>
              </p:ext>
            </p:extLst>
          </p:nvPr>
        </p:nvGraphicFramePr>
        <p:xfrm>
          <a:off x="298450" y="2001838"/>
          <a:ext cx="8547100" cy="2578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Sexual partners</a:t>
            </a:r>
          </a:p>
        </p:txBody>
      </p:sp>
    </p:spTree>
    <p:extLst>
      <p:ext uri="{BB962C8B-B14F-4D97-AF65-F5344CB8AC3E}">
        <p14:creationId xmlns:p14="http://schemas.microsoft.com/office/powerpoint/2010/main" val="23819594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65% of students report use of contraceptive by them or their partner the last time they had sex</a:t>
            </a:r>
          </a:p>
          <a:p>
            <a:r>
              <a:rPr lang="en-US" dirty="0"/>
              <a:t>The most common forms of birth control include: birth control pills, male condoms, withdrawal, intrauterine device, and fertility awareness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Contraceptive use</a:t>
            </a:r>
          </a:p>
        </p:txBody>
      </p:sp>
    </p:spTree>
    <p:extLst>
      <p:ext uri="{BB962C8B-B14F-4D97-AF65-F5344CB8AC3E}">
        <p14:creationId xmlns:p14="http://schemas.microsoft.com/office/powerpoint/2010/main" val="21695525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2601782"/>
            <a:ext cx="9144000" cy="761072"/>
          </a:xfrm>
          <a:prstGeom prst="rect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3354643"/>
            <a:ext cx="9144000" cy="1788857"/>
          </a:xfrm>
          <a:prstGeom prst="rect">
            <a:avLst/>
          </a:prstGeom>
          <a:solidFill>
            <a:srgbClr val="053021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0659" y="3959894"/>
            <a:ext cx="609600" cy="6096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45657" y="2791922"/>
            <a:ext cx="8424602" cy="394153"/>
          </a:xfrm>
        </p:spPr>
        <p:txBody>
          <a:bodyPr/>
          <a:lstStyle/>
          <a:p>
            <a:r>
              <a:rPr lang="en-US" dirty="0"/>
              <a:t>Nutrition and Physical Activity</a:t>
            </a:r>
          </a:p>
        </p:txBody>
      </p:sp>
    </p:spTree>
    <p:extLst>
      <p:ext uri="{BB962C8B-B14F-4D97-AF65-F5344CB8AC3E}">
        <p14:creationId xmlns:p14="http://schemas.microsoft.com/office/powerpoint/2010/main" val="32400790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36% of student respondents report usually eating 3 or more servings of fruits and vegetables per day</a:t>
            </a:r>
          </a:p>
          <a:p>
            <a:r>
              <a:rPr lang="en-US" dirty="0"/>
              <a:t>38% of student respondents met the American College of Sports Medicine recommendations for moderate- or vigorous-intensity physical exercise or a combination of the two</a:t>
            </a:r>
          </a:p>
          <a:p>
            <a:pPr lvl="1"/>
            <a:r>
              <a:rPr lang="en-US" dirty="0"/>
              <a:t>49% of male respondents met these recommendations</a:t>
            </a:r>
          </a:p>
          <a:p>
            <a:pPr lvl="1"/>
            <a:r>
              <a:rPr lang="en-US" dirty="0"/>
              <a:t>36% of female respondents met these recommendations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Vegetable Servings and Physical Activity Recommendations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4984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2601782"/>
            <a:ext cx="9144000" cy="761072"/>
          </a:xfrm>
          <a:prstGeom prst="rect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3340789"/>
            <a:ext cx="9144000" cy="1788857"/>
          </a:xfrm>
          <a:prstGeom prst="rect">
            <a:avLst/>
          </a:prstGeom>
          <a:solidFill>
            <a:srgbClr val="053021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0659" y="3959894"/>
            <a:ext cx="609600" cy="6096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45657" y="2791922"/>
            <a:ext cx="8424602" cy="394153"/>
          </a:xfrm>
        </p:spPr>
        <p:txBody>
          <a:bodyPr/>
          <a:lstStyle/>
          <a:p>
            <a:r>
              <a:rPr lang="en-US" dirty="0"/>
              <a:t>Mental Health</a:t>
            </a:r>
          </a:p>
        </p:txBody>
      </p:sp>
    </p:spTree>
    <p:extLst>
      <p:ext uri="{BB962C8B-B14F-4D97-AF65-F5344CB8AC3E}">
        <p14:creationId xmlns:p14="http://schemas.microsoft.com/office/powerpoint/2010/main" val="651144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8000"/>
              </a:lnSpc>
              <a:buFont typeface="Arial" panose="020B0604020202020204" pitchFamily="34" charset="0"/>
              <a:buChar char="•"/>
            </a:pPr>
            <a:r>
              <a:rPr lang="en-US" dirty="0"/>
              <a:t>Distributed in February of 2019</a:t>
            </a:r>
          </a:p>
          <a:p>
            <a:pPr>
              <a:lnSpc>
                <a:spcPct val="108000"/>
              </a:lnSpc>
              <a:buFont typeface="Arial" panose="020B0604020202020204" pitchFamily="34" charset="0"/>
              <a:buChar char="•"/>
            </a:pPr>
            <a:r>
              <a:rPr lang="en-US" dirty="0"/>
              <a:t>Emailed to 4000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students at the Peterborough campus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Advertised through posters, on social media and in college newsletters</a:t>
            </a:r>
          </a:p>
          <a:p>
            <a:pPr>
              <a:lnSpc>
                <a:spcPct val="108000"/>
              </a:lnSpc>
              <a:buFont typeface="Arial" panose="020B0604020202020204" pitchFamily="34" charset="0"/>
              <a:buChar char="•"/>
            </a:pPr>
            <a:r>
              <a:rPr lang="en-US" dirty="0"/>
              <a:t>983 students completed the survey</a:t>
            </a:r>
          </a:p>
          <a:p>
            <a:pPr>
              <a:lnSpc>
                <a:spcPct val="108000"/>
              </a:lnSpc>
              <a:buFont typeface="Arial" panose="020B0604020202020204" pitchFamily="34" charset="0"/>
              <a:buChar char="•"/>
            </a:pPr>
            <a:r>
              <a:rPr lang="en-US" dirty="0"/>
              <a:t>Overall response proportion was 24.7%</a:t>
            </a:r>
          </a:p>
          <a:p>
            <a:pPr>
              <a:lnSpc>
                <a:spcPct val="108000"/>
              </a:lnSpc>
              <a:buFont typeface="Arial" panose="020B0604020202020204" pitchFamily="34" charset="0"/>
              <a:buChar char="•"/>
            </a:pPr>
            <a:r>
              <a:rPr lang="en-US" dirty="0"/>
              <a:t>Approved by the Trent University Research Ethics Board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NCHA II distribution</a:t>
            </a:r>
          </a:p>
        </p:txBody>
      </p:sp>
    </p:spTree>
    <p:extLst>
      <p:ext uri="{BB962C8B-B14F-4D97-AF65-F5344CB8AC3E}">
        <p14:creationId xmlns:p14="http://schemas.microsoft.com/office/powerpoint/2010/main" val="25795086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67% felt exhausted (not from physical activity)</a:t>
            </a:r>
          </a:p>
          <a:p>
            <a:pPr>
              <a:spcAft>
                <a:spcPts val="600"/>
              </a:spcAft>
            </a:pPr>
            <a:r>
              <a:rPr lang="en-US" dirty="0"/>
              <a:t>66% felt overwhelmed by all they had to do</a:t>
            </a:r>
          </a:p>
          <a:p>
            <a:pPr>
              <a:spcAft>
                <a:spcPts val="600"/>
              </a:spcAft>
            </a:pPr>
            <a:r>
              <a:rPr lang="en-US" dirty="0"/>
              <a:t>44% felt very sad</a:t>
            </a:r>
          </a:p>
          <a:p>
            <a:pPr>
              <a:spcAft>
                <a:spcPts val="600"/>
              </a:spcAft>
            </a:pPr>
            <a:r>
              <a:rPr lang="en-US" dirty="0"/>
              <a:t>42% felt overwhelming anxiety</a:t>
            </a:r>
          </a:p>
          <a:p>
            <a:pPr>
              <a:spcAft>
                <a:spcPts val="600"/>
              </a:spcAft>
            </a:pPr>
            <a:r>
              <a:rPr lang="en-US" dirty="0"/>
              <a:t>37% felt very lonely</a:t>
            </a:r>
          </a:p>
          <a:p>
            <a:pPr>
              <a:spcAft>
                <a:spcPts val="600"/>
              </a:spcAft>
            </a:pPr>
            <a:r>
              <a:rPr lang="en-US" dirty="0"/>
              <a:t>33% felt things were hopeless</a:t>
            </a:r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the last 2 weeks, student reported feeling the following: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</p:spPr>
        <p:txBody>
          <a:bodyPr/>
          <a:lstStyle/>
          <a:p>
            <a:fld id="{A21E8A3B-FC14-144C-AC26-DE3BCE97D7C1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6463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9242" y="2395480"/>
            <a:ext cx="8545518" cy="265395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Anxiety: 38%</a:t>
            </a:r>
          </a:p>
          <a:p>
            <a:pPr>
              <a:spcAft>
                <a:spcPts val="600"/>
              </a:spcAft>
            </a:pPr>
            <a:r>
              <a:rPr lang="en-US" dirty="0"/>
              <a:t>Depression: 29%</a:t>
            </a:r>
          </a:p>
          <a:p>
            <a:pPr>
              <a:spcAft>
                <a:spcPts val="600"/>
              </a:spcAft>
            </a:pPr>
            <a:r>
              <a:rPr lang="en-US" dirty="0"/>
              <a:t>Panic attacks: 19%</a:t>
            </a:r>
          </a:p>
          <a:p>
            <a:pPr>
              <a:spcAft>
                <a:spcPts val="600"/>
              </a:spcAft>
            </a:pPr>
            <a:r>
              <a:rPr lang="en-US" dirty="0"/>
              <a:t>Insomnia: 10%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Overall, 46% of respondents reported being treated or diagnosed by a professional for at least one mental health condition.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the last 12 months, students report being treated or diagnosed by a professional for the following:</a:t>
            </a:r>
          </a:p>
        </p:txBody>
      </p:sp>
    </p:spTree>
    <p:extLst>
      <p:ext uri="{BB962C8B-B14F-4D97-AF65-F5344CB8AC3E}">
        <p14:creationId xmlns:p14="http://schemas.microsoft.com/office/powerpoint/2010/main" val="10245985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9242" y="2209126"/>
            <a:ext cx="8545518" cy="237034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Academics</a:t>
            </a:r>
          </a:p>
          <a:p>
            <a:pPr>
              <a:spcAft>
                <a:spcPts val="600"/>
              </a:spcAft>
            </a:pPr>
            <a:r>
              <a:rPr lang="en-US" dirty="0"/>
              <a:t>Finances</a:t>
            </a:r>
          </a:p>
          <a:p>
            <a:pPr>
              <a:spcAft>
                <a:spcPts val="600"/>
              </a:spcAft>
            </a:pPr>
            <a:r>
              <a:rPr lang="en-US" dirty="0"/>
              <a:t>Sleep difficulties</a:t>
            </a:r>
          </a:p>
          <a:p>
            <a:pPr>
              <a:spcAft>
                <a:spcPts val="600"/>
              </a:spcAft>
            </a:pPr>
            <a:r>
              <a:rPr lang="en-US" dirty="0"/>
              <a:t>Personal appearance</a:t>
            </a:r>
          </a:p>
          <a:p>
            <a:pPr>
              <a:spcAft>
                <a:spcPts val="600"/>
              </a:spcAft>
            </a:pPr>
            <a:r>
              <a:rPr lang="en-US" dirty="0"/>
              <a:t>Family problems</a:t>
            </a:r>
          </a:p>
          <a:p>
            <a:r>
              <a:rPr lang="en-US" dirty="0"/>
              <a:t>Other social relationships (aside from family or intimate partner)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 40% of students report the following as traumatic or very difficult to handle:</a:t>
            </a:r>
          </a:p>
        </p:txBody>
      </p:sp>
    </p:spTree>
    <p:extLst>
      <p:ext uri="{BB962C8B-B14F-4D97-AF65-F5344CB8AC3E}">
        <p14:creationId xmlns:p14="http://schemas.microsoft.com/office/powerpoint/2010/main" val="2572897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9242" y="2001524"/>
            <a:ext cx="8755746" cy="2577947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88.5% of students report feeling as though they have warm and trusting relationship with others at least once per week in the last month</a:t>
            </a:r>
          </a:p>
          <a:p>
            <a:pPr>
              <a:spcAft>
                <a:spcPts val="600"/>
              </a:spcAft>
            </a:pPr>
            <a:r>
              <a:rPr lang="en-US" dirty="0"/>
              <a:t>81% of students report feeling as though they had experiences that challenged them to grow and become a better person at least once per week in the last month</a:t>
            </a:r>
          </a:p>
          <a:p>
            <a:r>
              <a:rPr lang="en-US" dirty="0"/>
              <a:t>76% of students agree or strongly agree that their campus environment is one where their mental health is supported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Positive relationships and community</a:t>
            </a:r>
          </a:p>
        </p:txBody>
      </p:sp>
    </p:spTree>
    <p:extLst>
      <p:ext uri="{BB962C8B-B14F-4D97-AF65-F5344CB8AC3E}">
        <p14:creationId xmlns:p14="http://schemas.microsoft.com/office/powerpoint/2010/main" val="41148575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is this data used for?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915400" y="4775200"/>
            <a:ext cx="228600" cy="201613"/>
          </a:xfrm>
          <a:prstGeom prst="rect">
            <a:avLst/>
          </a:prstGeom>
        </p:spPr>
        <p:txBody>
          <a:bodyPr/>
          <a:lstStyle/>
          <a:p>
            <a:fld id="{A21E8A3B-FC14-144C-AC26-DE3BCE97D7C1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33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NCHA provides insights into the health information students are looking for, which is used in health promotion activities by Student Health Services’ team of Student Health Promoters</a:t>
            </a:r>
          </a:p>
          <a:p>
            <a:r>
              <a:rPr lang="en-US" dirty="0"/>
              <a:t>The Student Wellness Centre shares key messages about health areas (</a:t>
            </a:r>
            <a:r>
              <a:rPr lang="en-US" dirty="0" err="1"/>
              <a:t>eg</a:t>
            </a:r>
            <a:r>
              <a:rPr lang="en-US" dirty="0"/>
              <a:t>. stress, sleep, etc.) with various departments on campus for consistent messaging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Promotion Activities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620643" y="4774734"/>
            <a:ext cx="228600" cy="201707"/>
          </a:xfrm>
        </p:spPr>
        <p:txBody>
          <a:bodyPr/>
          <a:lstStyle/>
          <a:p>
            <a:fld id="{A21E8A3B-FC14-144C-AC26-DE3BCE97D7C1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3356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NCHA data informs what health issues are impact students the most and informs priorities for services delivery (</a:t>
            </a:r>
            <a:r>
              <a:rPr lang="en-US" dirty="0" err="1"/>
              <a:t>eg</a:t>
            </a:r>
            <a:r>
              <a:rPr lang="en-US" dirty="0"/>
              <a:t>. groups and workshops offered through the Student Wellness Centre)</a:t>
            </a:r>
          </a:p>
          <a:p>
            <a:r>
              <a:rPr lang="en-US" dirty="0"/>
              <a:t>NCHA data will be used to set priorities for the student mental health and well-being strategy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Priorities</a:t>
            </a:r>
          </a:p>
        </p:txBody>
      </p:sp>
    </p:spTree>
    <p:extLst>
      <p:ext uri="{BB962C8B-B14F-4D97-AF65-F5344CB8AC3E}">
        <p14:creationId xmlns:p14="http://schemas.microsoft.com/office/powerpoint/2010/main" val="14811468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6504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n-US" dirty="0"/>
              <a:t>The goal of NCHA distribution was to gain information about current students’ health </a:t>
            </a:r>
            <a:r>
              <a:rPr lang="en-US" dirty="0" err="1"/>
              <a:t>behaviours</a:t>
            </a:r>
            <a:r>
              <a:rPr lang="en-US" dirty="0"/>
              <a:t>, attitudes, and self-perceptions</a:t>
            </a:r>
          </a:p>
          <a:p>
            <a:pPr>
              <a:lnSpc>
                <a:spcPct val="108000"/>
              </a:lnSpc>
            </a:pPr>
            <a:r>
              <a:rPr lang="en-US" dirty="0"/>
              <a:t>NCHA data will be used by the Student Wellness Centre to inform service delivery and health promotion activities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goal</a:t>
            </a:r>
          </a:p>
        </p:txBody>
      </p:sp>
    </p:spTree>
    <p:extLst>
      <p:ext uri="{BB962C8B-B14F-4D97-AF65-F5344CB8AC3E}">
        <p14:creationId xmlns:p14="http://schemas.microsoft.com/office/powerpoint/2010/main" val="3968284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2601782"/>
            <a:ext cx="9144000" cy="761072"/>
          </a:xfrm>
          <a:prstGeom prst="rect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3354643"/>
            <a:ext cx="9144000" cy="1788857"/>
          </a:xfrm>
          <a:prstGeom prst="rect">
            <a:avLst/>
          </a:prstGeom>
          <a:solidFill>
            <a:srgbClr val="053021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0659" y="3959894"/>
            <a:ext cx="609600" cy="6096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Participant demographics</a:t>
            </a:r>
          </a:p>
        </p:txBody>
      </p:sp>
    </p:spTree>
    <p:extLst>
      <p:ext uri="{BB962C8B-B14F-4D97-AF65-F5344CB8AC3E}">
        <p14:creationId xmlns:p14="http://schemas.microsoft.com/office/powerpoint/2010/main" val="4162616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99242" y="1226991"/>
            <a:ext cx="8545518" cy="633599"/>
          </a:xfrm>
        </p:spPr>
        <p:txBody>
          <a:bodyPr/>
          <a:lstStyle/>
          <a:p>
            <a:r>
              <a:rPr lang="en-US" dirty="0"/>
              <a:t>Students described themselves as:</a:t>
            </a:r>
          </a:p>
        </p:txBody>
      </p:sp>
      <p:graphicFrame>
        <p:nvGraphicFramePr>
          <p:cNvPr id="13" name="Content Placeholder 12" descr="84% of students were white, 4% were black, 4% were Indigenous, 4% were multiracial, 4% were other, 2% were South Asian, 2% were Chinese, 1% were Latin American, 1% were Southeast Asian" title="Ethnicity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3241013978"/>
              </p:ext>
            </p:extLst>
          </p:nvPr>
        </p:nvGraphicFramePr>
        <p:xfrm>
          <a:off x="4701896" y="1807029"/>
          <a:ext cx="4197350" cy="2960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7" name="Content Placeholder 6" descr="Line graph demonstrating the majority of students identify as heterosexual, about 10% as bisexual, and 7% as gay. Other sexual identities students use to describe themselves include asexual, lesbian, questioning, pansexual, queer, and other. " title="Sexual Orientation"/>
          <p:cNvGraphicFramePr>
            <a:graphicFrameLocks noGrp="1"/>
          </p:cNvGraphicFramePr>
          <p:nvPr>
            <p:ph idx="12"/>
            <p:extLst>
              <p:ext uri="{D42A27DB-BD31-4B8C-83A1-F6EECF244321}">
                <p14:modId xmlns:p14="http://schemas.microsoft.com/office/powerpoint/2010/main" val="671190637"/>
              </p:ext>
            </p:extLst>
          </p:nvPr>
        </p:nvGraphicFramePr>
        <p:xfrm>
          <a:off x="353728" y="1733925"/>
          <a:ext cx="4197350" cy="3141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23889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2601782"/>
            <a:ext cx="9144000" cy="761072"/>
          </a:xfrm>
          <a:prstGeom prst="rect">
            <a:avLst/>
          </a:prstGeom>
          <a:solidFill>
            <a:srgbClr val="0530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3354643"/>
            <a:ext cx="9144000" cy="1788857"/>
          </a:xfrm>
          <a:prstGeom prst="rect">
            <a:avLst/>
          </a:prstGeom>
          <a:solidFill>
            <a:srgbClr val="053021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0659" y="3959894"/>
            <a:ext cx="609600" cy="6096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45657" y="2791922"/>
            <a:ext cx="8424602" cy="394153"/>
          </a:xfrm>
        </p:spPr>
        <p:txBody>
          <a:bodyPr/>
          <a:lstStyle/>
          <a:p>
            <a:r>
              <a:rPr lang="en-US" dirty="0"/>
              <a:t>General Health and Safety</a:t>
            </a:r>
          </a:p>
        </p:txBody>
      </p:sp>
    </p:spTree>
    <p:extLst>
      <p:ext uri="{BB962C8B-B14F-4D97-AF65-F5344CB8AC3E}">
        <p14:creationId xmlns:p14="http://schemas.microsoft.com/office/powerpoint/2010/main" val="4215579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9242" y="1726394"/>
            <a:ext cx="8545518" cy="2577947"/>
          </a:xfrm>
        </p:spPr>
        <p:txBody>
          <a:bodyPr/>
          <a:lstStyle/>
          <a:p>
            <a:pPr marL="282575" indent="-225425">
              <a:buFont typeface="Arial" panose="020B0604020202020204" pitchFamily="34" charset="0"/>
              <a:buChar char="•"/>
            </a:pPr>
            <a:r>
              <a:rPr lang="en-US" dirty="0"/>
              <a:t>76% of students reported their health was good, very good, or excellent</a:t>
            </a:r>
          </a:p>
          <a:p>
            <a:pPr marL="282575" indent="-225425">
              <a:buFont typeface="Arial" panose="020B0604020202020204" pitchFamily="34" charset="0"/>
              <a:buChar char="•"/>
            </a:pPr>
            <a:endParaRPr lang="en-US" dirty="0"/>
          </a:p>
          <a:p>
            <a:pPr marL="728345" lvl="1" indent="-225425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health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616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9242" y="1726394"/>
            <a:ext cx="8545518" cy="2577947"/>
          </a:xfrm>
        </p:spPr>
        <p:txBody>
          <a:bodyPr/>
          <a:lstStyle/>
          <a:p>
            <a:pPr marL="282575" indent="-22542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Students reported being diagnosed or treated by a professional for the following in the last 12 months: </a:t>
            </a:r>
          </a:p>
          <a:p>
            <a:pPr marL="728345" lvl="1" indent="-225425">
              <a:buFont typeface="Arial" panose="020B0604020202020204" pitchFamily="34" charset="0"/>
              <a:buChar char="•"/>
            </a:pPr>
            <a:r>
              <a:rPr lang="en-US" dirty="0"/>
              <a:t>Back pain: 22% of respondents</a:t>
            </a:r>
          </a:p>
          <a:p>
            <a:pPr marL="728345" lvl="1" indent="-225425">
              <a:buFont typeface="Arial" panose="020B0604020202020204" pitchFamily="34" charset="0"/>
              <a:buChar char="•"/>
            </a:pPr>
            <a:r>
              <a:rPr lang="en-US" dirty="0"/>
              <a:t>Allergies: 15% of respondents</a:t>
            </a:r>
          </a:p>
          <a:p>
            <a:pPr marL="728345" lvl="1" indent="-225425">
              <a:buFont typeface="Arial" panose="020B0604020202020204" pitchFamily="34" charset="0"/>
              <a:buChar char="•"/>
            </a:pPr>
            <a:r>
              <a:rPr lang="en-US" dirty="0"/>
              <a:t>Urinary tract infection: 15 % of respondents</a:t>
            </a:r>
          </a:p>
          <a:p>
            <a:pPr marL="728345" lvl="1" indent="-225425">
              <a:buFont typeface="Arial" panose="020B0604020202020204" pitchFamily="34" charset="0"/>
              <a:buChar char="•"/>
            </a:pPr>
            <a:r>
              <a:rPr lang="en-US" dirty="0"/>
              <a:t>Strep throat: 14% of respondents</a:t>
            </a:r>
          </a:p>
          <a:p>
            <a:pPr marL="728345" lvl="1" indent="-225425">
              <a:buFont typeface="Arial" panose="020B0604020202020204" pitchFamily="34" charset="0"/>
              <a:buChar char="•"/>
            </a:pPr>
            <a:r>
              <a:rPr lang="en-US" dirty="0"/>
              <a:t>Sinus infection: 14% of respondents</a:t>
            </a:r>
          </a:p>
          <a:p>
            <a:pPr marL="728345" lvl="1" indent="-225425">
              <a:buFont typeface="Arial" panose="020B0604020202020204" pitchFamily="34" charset="0"/>
              <a:buChar char="•"/>
            </a:pPr>
            <a:r>
              <a:rPr lang="en-US" dirty="0"/>
              <a:t>Migraine headache: 13% of respondents</a:t>
            </a:r>
          </a:p>
          <a:p>
            <a:pPr marL="728345" lvl="1" indent="-225425">
              <a:buFont typeface="Arial" panose="020B0604020202020204" pitchFamily="34" charset="0"/>
              <a:buChar char="•"/>
            </a:pPr>
            <a:r>
              <a:rPr lang="en-US" dirty="0"/>
              <a:t>Asthma: 10% of respondents</a:t>
            </a:r>
          </a:p>
          <a:p>
            <a:pPr marL="282575" indent="-225425">
              <a:buFont typeface="Arial" panose="020B0604020202020204" pitchFamily="34" charset="0"/>
              <a:buChar char="•"/>
            </a:pPr>
            <a:endParaRPr lang="en-US" dirty="0"/>
          </a:p>
          <a:p>
            <a:pPr marL="728345" lvl="1" indent="-225425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health continued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E8A3B-FC14-144C-AC26-DE3BCE97D7C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815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2015_TrentU PPT Template_FINAL2</Template>
  <TotalTime>831</TotalTime>
  <Words>1264</Words>
  <Application>Microsoft Office PowerPoint</Application>
  <PresentationFormat>On-screen Show (16:9)</PresentationFormat>
  <Paragraphs>188</Paragraphs>
  <Slides>37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Arial</vt:lpstr>
      <vt:lpstr>Calibri</vt:lpstr>
      <vt:lpstr>Office Theme</vt:lpstr>
      <vt:lpstr>National College Health Assessment II  Spring 2019</vt:lpstr>
      <vt:lpstr>About NCHA</vt:lpstr>
      <vt:lpstr>NCHA II distribution</vt:lpstr>
      <vt:lpstr>Survey goal</vt:lpstr>
      <vt:lpstr>Participant demographics</vt:lpstr>
      <vt:lpstr>Students described themselves as:</vt:lpstr>
      <vt:lpstr>General Health and Safety</vt:lpstr>
      <vt:lpstr>General health </vt:lpstr>
      <vt:lpstr>General health continued</vt:lpstr>
      <vt:lpstr>Feeling safe</vt:lpstr>
      <vt:lpstr>Prevention and Public Education</vt:lpstr>
      <vt:lpstr>Disease prevention: Vaccinations</vt:lpstr>
      <vt:lpstr>Disease Prevention</vt:lpstr>
      <vt:lpstr>Injury Prevention</vt:lpstr>
      <vt:lpstr>Seeking information</vt:lpstr>
      <vt:lpstr>Receiving information</vt:lpstr>
      <vt:lpstr>Academic Impacts </vt:lpstr>
      <vt:lpstr>Negative impacts</vt:lpstr>
      <vt:lpstr>Substance Use</vt:lpstr>
      <vt:lpstr>Cigarettes</vt:lpstr>
      <vt:lpstr>Marijuana</vt:lpstr>
      <vt:lpstr>Alcohol</vt:lpstr>
      <vt:lpstr>Students reported consuming the following number of drinks the last time they partied (%): </vt:lpstr>
      <vt:lpstr>Sexual Health</vt:lpstr>
      <vt:lpstr>Sexual partners</vt:lpstr>
      <vt:lpstr>Contraceptive use</vt:lpstr>
      <vt:lpstr>Nutrition and Physical Activity</vt:lpstr>
      <vt:lpstr>Vegetable Servings and Physical Activity Recommendations</vt:lpstr>
      <vt:lpstr>Mental Health</vt:lpstr>
      <vt:lpstr>In the last 2 weeks, student reported feeling the following:</vt:lpstr>
      <vt:lpstr>In the last 12 months, students report being treated or diagnosed by a professional for the following:</vt:lpstr>
      <vt:lpstr>Over 40% of students report the following as traumatic or very difficult to handle:</vt:lpstr>
      <vt:lpstr>Positive relationships and community</vt:lpstr>
      <vt:lpstr>What is this data used for?</vt:lpstr>
      <vt:lpstr>Health Promotion Activities</vt:lpstr>
      <vt:lpstr>Setting Priorities</vt:lpstr>
      <vt:lpstr>PowerPoint Presentation</vt:lpstr>
    </vt:vector>
  </TitlesOfParts>
  <Company>Trent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College Health Assessment II  Spring 2019</dc:title>
  <dc:creator>Kate MacIsaac</dc:creator>
  <cp:lastModifiedBy>Kate MacIsaac</cp:lastModifiedBy>
  <cp:revision>36</cp:revision>
  <dcterms:created xsi:type="dcterms:W3CDTF">2019-09-23T14:16:29Z</dcterms:created>
  <dcterms:modified xsi:type="dcterms:W3CDTF">2019-10-18T14:04:00Z</dcterms:modified>
</cp:coreProperties>
</file>